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4" r:id="rId1"/>
  </p:sldMasterIdLst>
  <p:sldIdLst>
    <p:sldId id="272" r:id="rId2"/>
    <p:sldId id="256" r:id="rId3"/>
    <p:sldId id="257" r:id="rId4"/>
    <p:sldId id="267" r:id="rId5"/>
    <p:sldId id="265" r:id="rId6"/>
    <p:sldId id="258" r:id="rId7"/>
    <p:sldId id="269" r:id="rId8"/>
    <p:sldId id="259" r:id="rId9"/>
    <p:sldId id="260" r:id="rId10"/>
    <p:sldId id="261" r:id="rId11"/>
    <p:sldId id="262" r:id="rId12"/>
    <p:sldId id="263" r:id="rId13"/>
    <p:sldId id="264" r:id="rId14"/>
    <p:sldId id="266" r:id="rId15"/>
    <p:sldId id="268" r:id="rId16"/>
    <p:sldId id="270" r:id="rId17"/>
    <p:sldId id="271"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a:xfrm>
            <a:off x="1921934" y="5054602"/>
            <a:ext cx="4064860" cy="279400"/>
          </a:xfrm>
        </p:spPr>
        <p:txBody>
          <a:bodyPr/>
          <a:lstStyle/>
          <a:p>
            <a:endParaRPr lang="fa-IR"/>
          </a:p>
        </p:txBody>
      </p:sp>
      <p:sp>
        <p:nvSpPr>
          <p:cNvPr id="6" name="Slide Number Placeholder 5"/>
          <p:cNvSpPr>
            <a:spLocks noGrp="1"/>
          </p:cNvSpPr>
          <p:nvPr>
            <p:ph type="sldNum" sz="quarter" idx="12"/>
          </p:nvPr>
        </p:nvSpPr>
        <p:spPr>
          <a:xfrm>
            <a:off x="6817317" y="5054602"/>
            <a:ext cx="413483" cy="279400"/>
          </a:xfrm>
        </p:spPr>
        <p:txBody>
          <a:bodyPr/>
          <a:lstStyle/>
          <a:p>
            <a:fld id="{8483EF00-09A9-4388-8F3C-5800F74B605F}" type="slidenum">
              <a:rPr lang="fa-IR" smtClean="0"/>
              <a:pPr/>
              <a:t>‹#›</a:t>
            </a:fld>
            <a:endParaRPr lang="fa-I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17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83EF00-09A9-4388-8F3C-5800F74B605F}" type="slidenum">
              <a:rPr lang="fa-IR" smtClean="0"/>
              <a:pPr/>
              <a:t>‹#›</a:t>
            </a:fld>
            <a:endParaRPr lang="fa-IR"/>
          </a:p>
        </p:txBody>
      </p:sp>
    </p:spTree>
    <p:extLst>
      <p:ext uri="{BB962C8B-B14F-4D97-AF65-F5344CB8AC3E}">
        <p14:creationId xmlns:p14="http://schemas.microsoft.com/office/powerpoint/2010/main" val="7701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30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9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spTree>
    <p:extLst>
      <p:ext uri="{BB962C8B-B14F-4D97-AF65-F5344CB8AC3E}">
        <p14:creationId xmlns:p14="http://schemas.microsoft.com/office/powerpoint/2010/main" val="238561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063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21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35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24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spTree>
    <p:extLst>
      <p:ext uri="{BB962C8B-B14F-4D97-AF65-F5344CB8AC3E}">
        <p14:creationId xmlns:p14="http://schemas.microsoft.com/office/powerpoint/2010/main" val="199905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83EF00-09A9-4388-8F3C-5800F74B605F}" type="slidenum">
              <a:rPr lang="fa-IR" smtClean="0"/>
              <a:pPr/>
              <a:t>‹#›</a:t>
            </a:fld>
            <a:endParaRPr lang="fa-I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87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83EF00-09A9-4388-8F3C-5800F74B605F}" type="slidenum">
              <a:rPr lang="fa-IR" smtClean="0"/>
              <a:pPr/>
              <a:t>‹#›</a:t>
            </a:fld>
            <a:endParaRPr lang="fa-IR"/>
          </a:p>
        </p:txBody>
      </p:sp>
    </p:spTree>
    <p:extLst>
      <p:ext uri="{BB962C8B-B14F-4D97-AF65-F5344CB8AC3E}">
        <p14:creationId xmlns:p14="http://schemas.microsoft.com/office/powerpoint/2010/main" val="124951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483EF00-09A9-4388-8F3C-5800F74B605F}" type="slidenum">
              <a:rPr lang="fa-IR" smtClean="0"/>
              <a:pPr/>
              <a:t>‹#›</a:t>
            </a:fld>
            <a:endParaRPr lang="fa-I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68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483EF00-09A9-4388-8F3C-5800F74B605F}" type="slidenum">
              <a:rPr lang="fa-IR" smtClean="0"/>
              <a:pPr/>
              <a:t>‹#›</a:t>
            </a:fld>
            <a:endParaRPr lang="fa-I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78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483EF00-09A9-4388-8F3C-5800F74B605F}" type="slidenum">
              <a:rPr lang="fa-IR" smtClean="0"/>
              <a:pPr/>
              <a:t>‹#›</a:t>
            </a:fld>
            <a:endParaRPr lang="fa-IR"/>
          </a:p>
        </p:txBody>
      </p:sp>
    </p:spTree>
    <p:extLst>
      <p:ext uri="{BB962C8B-B14F-4D97-AF65-F5344CB8AC3E}">
        <p14:creationId xmlns:p14="http://schemas.microsoft.com/office/powerpoint/2010/main" val="322893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83EF00-09A9-4388-8F3C-5800F74B605F}" type="slidenum">
              <a:rPr lang="fa-IR" smtClean="0"/>
              <a:pPr/>
              <a:t>‹#›</a:t>
            </a:fld>
            <a:endParaRPr lang="fa-I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93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63E4D-AFC3-48A3-B2FB-23850A780AB2}" type="datetimeFigureOut">
              <a:rPr lang="fa-IR" smtClean="0"/>
              <a:pPr/>
              <a:t>1441/07/12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83EF00-09A9-4388-8F3C-5800F74B605F}" type="slidenum">
              <a:rPr lang="fa-IR" smtClean="0"/>
              <a:pPr/>
              <a:t>‹#›</a:t>
            </a:fld>
            <a:endParaRPr lang="fa-IR"/>
          </a:p>
        </p:txBody>
      </p:sp>
    </p:spTree>
    <p:extLst>
      <p:ext uri="{BB962C8B-B14F-4D97-AF65-F5344CB8AC3E}">
        <p14:creationId xmlns:p14="http://schemas.microsoft.com/office/powerpoint/2010/main" val="366096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363E4D-AFC3-48A3-B2FB-23850A780AB2}" type="datetimeFigureOut">
              <a:rPr lang="fa-IR" smtClean="0"/>
              <a:pPr/>
              <a:t>1441/07/12</a:t>
            </a:fld>
            <a:endParaRPr lang="fa-I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83EF00-09A9-4388-8F3C-5800F74B605F}" type="slidenum">
              <a:rPr lang="fa-IR" smtClean="0"/>
              <a:pPr/>
              <a:t>‹#›</a:t>
            </a:fld>
            <a:endParaRPr lang="fa-IR"/>
          </a:p>
        </p:txBody>
      </p:sp>
    </p:spTree>
    <p:extLst>
      <p:ext uri="{BB962C8B-B14F-4D97-AF65-F5344CB8AC3E}">
        <p14:creationId xmlns:p14="http://schemas.microsoft.com/office/powerpoint/2010/main" val="422497961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565556-C871-459C-B994-43B41299749C}" type="slidenum">
              <a:rPr lang="es-ES" sz="1400"/>
              <a:pPr>
                <a:spcBef>
                  <a:spcPct val="0"/>
                </a:spcBef>
                <a:buFontTx/>
                <a:buNone/>
              </a:pPr>
              <a:t>1</a:t>
            </a:fld>
            <a:endParaRPr lang="es-ES" sz="1400"/>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661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33" y="620688"/>
            <a:ext cx="8229600" cy="1143000"/>
          </a:xfrm>
        </p:spPr>
        <p:txBody>
          <a:bodyPr>
            <a:noAutofit/>
          </a:bodyPr>
          <a:lstStyle/>
          <a:p>
            <a:pPr algn="r" rtl="1"/>
            <a:r>
              <a:rPr lang="fa-IR" b="1" dirty="0" smtClean="0">
                <a:solidFill>
                  <a:schemeClr val="tx1"/>
                </a:solidFill>
                <a:cs typeface="B Titr" panose="00000700000000000000" pitchFamily="2" charset="-78"/>
              </a:rPr>
              <a:t>الگوریتم بردار فاصله</a:t>
            </a:r>
            <a:r>
              <a:rPr lang="en-US" b="1" dirty="0" smtClean="0">
                <a:solidFill>
                  <a:schemeClr val="tx1"/>
                </a:solidFill>
                <a:cs typeface="B Titr" panose="00000700000000000000" pitchFamily="2" charset="-78"/>
              </a:rPr>
              <a:t>:</a:t>
            </a:r>
            <a:br>
              <a:rPr lang="en-US" b="1" dirty="0" smtClean="0">
                <a:solidFill>
                  <a:schemeClr val="tx1"/>
                </a:solidFill>
                <a:cs typeface="B Titr" panose="00000700000000000000" pitchFamily="2" charset="-78"/>
              </a:rPr>
            </a:b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1176865" y="1556792"/>
            <a:ext cx="6798736" cy="3444997"/>
          </a:xfrm>
        </p:spPr>
        <p:txBody>
          <a:bodyPr>
            <a:normAutofit fontScale="92500" lnSpcReduction="20000"/>
          </a:bodyPr>
          <a:lstStyle/>
          <a:p>
            <a:pPr algn="r" rtl="1">
              <a:buNone/>
            </a:pPr>
            <a:r>
              <a:rPr lang="fa-IR" sz="3000" dirty="0" smtClean="0">
                <a:cs typeface="B Nazanin" panose="00000400000000000000" pitchFamily="2" charset="-78"/>
              </a:rPr>
              <a:t>در این روش، مسیریاب‌ها در خود جدولی (برداری) ذخیره می‌کنند با عنوان بردار فاصله که در آن بهترین فاصله تا هر مسیریاب دیگر در شبکه را ذخیره می‌کنند. در این صورت، تصمیم‌گیری بهتری هنگام مسیریابی اتخاذ می‌شود. این جدول‌ها با اطلاعات مسیریاب‌های همسایه به‌روز می‌شود. هر یک از عناصر این جدول‌ها یک درایه دوبخشی دارند که یکی از آنها نشانگر خط خروجی مناسب برای رسیدن به مسیریاب مورد نظر و دیگری تخمین فاصله زمانی تا آن مسیریاب است.</a:t>
            </a:r>
            <a:endParaRPr lang="fa-IR" sz="3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r"/>
            <a:r>
              <a:rPr lang="fa-IR" b="1" dirty="0" smtClean="0">
                <a:solidFill>
                  <a:schemeClr val="tx1"/>
                </a:solidFill>
                <a:cs typeface="B Titr" panose="00000700000000000000" pitchFamily="2" charset="-78"/>
              </a:rPr>
              <a:t>الگوریتم حالت لینک:</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457200" y="1268760"/>
            <a:ext cx="8229600" cy="4623792"/>
          </a:xfrm>
        </p:spPr>
        <p:txBody>
          <a:bodyPr>
            <a:normAutofit/>
          </a:bodyPr>
          <a:lstStyle/>
          <a:p>
            <a:pPr algn="r" rtl="1">
              <a:buNone/>
            </a:pPr>
            <a:r>
              <a:rPr lang="en-US" sz="3000" dirty="0" smtClean="0">
                <a:cs typeface="B Nazanin" panose="00000400000000000000" pitchFamily="2" charset="-78"/>
              </a:rPr>
              <a:t>1 </a:t>
            </a:r>
            <a:r>
              <a:rPr lang="fa-IR" sz="3000" dirty="0" smtClean="0">
                <a:cs typeface="B Nazanin" panose="00000400000000000000" pitchFamily="2" charset="-78"/>
              </a:rPr>
              <a:t>.هر مسیریاب باید همسایه‌های خود را شناسایی کرده و آدرس‌های شبکه‌شان را داشته باشد</a:t>
            </a:r>
            <a:r>
              <a:rPr lang="en-US" sz="3000" dirty="0" smtClean="0">
                <a:cs typeface="B Nazanin" panose="00000400000000000000" pitchFamily="2" charset="-78"/>
              </a:rPr>
              <a:t>.</a:t>
            </a:r>
          </a:p>
          <a:p>
            <a:pPr algn="r" rtl="1">
              <a:buNone/>
            </a:pPr>
            <a:r>
              <a:rPr lang="en-US" sz="3000" dirty="0" smtClean="0">
                <a:cs typeface="B Nazanin" panose="00000400000000000000" pitchFamily="2" charset="-78"/>
              </a:rPr>
              <a:t>.2 </a:t>
            </a:r>
            <a:r>
              <a:rPr lang="fa-IR" sz="3000" dirty="0" smtClean="0">
                <a:cs typeface="B Nazanin" panose="00000400000000000000" pitchFamily="2" charset="-78"/>
              </a:rPr>
              <a:t>میزان هزینه و یا تاخیر همسایه‌های خود را بداند</a:t>
            </a:r>
            <a:r>
              <a:rPr lang="en-US" sz="3000" dirty="0" smtClean="0">
                <a:cs typeface="B Nazanin" panose="00000400000000000000" pitchFamily="2" charset="-78"/>
              </a:rPr>
              <a:t>.</a:t>
            </a:r>
          </a:p>
          <a:p>
            <a:pPr algn="r" rtl="1">
              <a:buNone/>
            </a:pPr>
            <a:r>
              <a:rPr lang="en-US" sz="3000" dirty="0" smtClean="0">
                <a:cs typeface="B Nazanin" panose="00000400000000000000" pitchFamily="2" charset="-78"/>
              </a:rPr>
              <a:t>3 </a:t>
            </a:r>
            <a:r>
              <a:rPr lang="fa-IR" sz="3000" dirty="0" smtClean="0">
                <a:cs typeface="B Nazanin" panose="00000400000000000000" pitchFamily="2" charset="-78"/>
              </a:rPr>
              <a:t>.اطلاعاتی که از همسایه‌ها بدست آورده است را برای تمام مسیریاب‌های دیگر بفرستد</a:t>
            </a:r>
            <a:r>
              <a:rPr lang="en-US" sz="3000" dirty="0" smtClean="0">
                <a:cs typeface="B Nazanin" panose="00000400000000000000" pitchFamily="2" charset="-78"/>
              </a:rPr>
              <a:t>.</a:t>
            </a:r>
          </a:p>
          <a:p>
            <a:pPr algn="r" rtl="1">
              <a:buNone/>
            </a:pPr>
            <a:r>
              <a:rPr lang="en-US" sz="3000" dirty="0" smtClean="0">
                <a:cs typeface="B Nazanin" panose="00000400000000000000" pitchFamily="2" charset="-78"/>
              </a:rPr>
              <a:t>4 </a:t>
            </a:r>
            <a:r>
              <a:rPr lang="fa-IR" sz="3000" dirty="0" smtClean="0">
                <a:cs typeface="B Nazanin" panose="00000400000000000000" pitchFamily="2" charset="-78"/>
              </a:rPr>
              <a:t>.کوتاه‌ترین مسیر برای رسیدن به دیگر مسیریاب‌ها را محاسبه کند</a:t>
            </a:r>
            <a:r>
              <a:rPr lang="en-US" sz="3000" dirty="0" smtClean="0">
                <a:cs typeface="B Nazanin" panose="00000400000000000000" pitchFamily="2" charset="-78"/>
              </a:rPr>
              <a:t>.</a:t>
            </a:r>
          </a:p>
          <a:p>
            <a:pPr algn="r" rtl="1">
              <a:buNone/>
            </a:pPr>
            <a:endParaRPr lang="fa-IR" sz="3000" dirty="0">
              <a:cs typeface="B Nazanin" panose="00000400000000000000"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9776"/>
            <a:ext cx="8229600" cy="1143000"/>
          </a:xfrm>
        </p:spPr>
        <p:txBody>
          <a:bodyPr/>
          <a:lstStyle/>
          <a:p>
            <a:pPr algn="r"/>
            <a:r>
              <a:rPr lang="fa-IR" b="1" dirty="0" smtClean="0">
                <a:solidFill>
                  <a:schemeClr val="tx1"/>
                </a:solidFill>
              </a:rPr>
              <a:t>ادامه:</a:t>
            </a:r>
            <a:endParaRPr lang="fa-IR" dirty="0"/>
          </a:p>
        </p:txBody>
      </p:sp>
      <p:sp>
        <p:nvSpPr>
          <p:cNvPr id="3" name="Content Placeholder 2"/>
          <p:cNvSpPr>
            <a:spLocks noGrp="1"/>
          </p:cNvSpPr>
          <p:nvPr>
            <p:ph idx="1"/>
          </p:nvPr>
        </p:nvSpPr>
        <p:spPr>
          <a:xfrm>
            <a:off x="539552" y="1124744"/>
            <a:ext cx="8229600" cy="4389120"/>
          </a:xfrm>
        </p:spPr>
        <p:txBody>
          <a:bodyPr>
            <a:noAutofit/>
          </a:bodyPr>
          <a:lstStyle/>
          <a:p>
            <a:pPr algn="r" rtl="1">
              <a:buNone/>
            </a:pPr>
            <a:r>
              <a:rPr lang="fa-IR" sz="3000" dirty="0" smtClean="0">
                <a:cs typeface="B Nazanin" panose="00000400000000000000" pitchFamily="2" charset="-78"/>
              </a:rPr>
              <a:t>شناسایی همسایه‌ها به‌این صورت انجام می‌گیرد که پس از راه‌اندازی مسیریاب (بوت‌شدن) یک بسته سلام, به تمام همسایه‌ها ارسال می‌شود. مسیریاب‌های همسایه مشخصات خود را برای این مسیریاب می‌فرستند.</a:t>
            </a:r>
            <a:endParaRPr lang="en-US" sz="3000" dirty="0" smtClean="0">
              <a:cs typeface="B Nazanin" panose="00000400000000000000" pitchFamily="2" charset="-78"/>
            </a:endParaRPr>
          </a:p>
          <a:p>
            <a:pPr algn="r" rtl="1">
              <a:buNone/>
            </a:pPr>
            <a:r>
              <a:rPr lang="fa-IR" sz="3000" dirty="0" smtClean="0">
                <a:cs typeface="B Nazanin" panose="00000400000000000000" pitchFamily="2" charset="-78"/>
              </a:rPr>
              <a:t>برای تخمین هزینه و تاخیر همسایه‌ها، از بسته‌ای به نام</a:t>
            </a:r>
            <a:r>
              <a:rPr lang="en-US" sz="3000" dirty="0" smtClean="0">
                <a:cs typeface="B Nazanin" panose="00000400000000000000" pitchFamily="2" charset="-78"/>
              </a:rPr>
              <a:t> Echo </a:t>
            </a:r>
            <a:r>
              <a:rPr lang="fa-IR" sz="3000" dirty="0" smtClean="0">
                <a:cs typeface="B Nazanin" panose="00000400000000000000" pitchFamily="2" charset="-78"/>
              </a:rPr>
              <a:t>استفاده می‌شود. وقتی مسیریاب این بسته را برای همسایه می‌فرستد، آن مسیریاب فورا باید پاسخ آن را ارسال کند، پس از محاسبه زمان رفت و برگشت و تقسیم آن بر عدد 2، میزان نسبی تاخیر بدست می‌آید. سپس این اطلاعات را در قالب بسته‌ای برای دیگر مسیریاب‌ها ارسال می‌کند تا آنها نیز از وضعیت این مسیریاب مطلع باشند</a:t>
            </a:r>
            <a:endParaRPr lang="fa-IR" sz="3000" dirty="0">
              <a:cs typeface="B Nazanin" panose="00000400000000000000"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r"/>
            <a:r>
              <a:rPr lang="fa-IR" b="1" dirty="0" smtClean="0">
                <a:solidFill>
                  <a:schemeClr val="tx1"/>
                </a:solidFill>
              </a:rPr>
              <a:t>ادامه:</a:t>
            </a:r>
            <a:endParaRPr lang="fa-IR" dirty="0"/>
          </a:p>
        </p:txBody>
      </p:sp>
      <p:sp>
        <p:nvSpPr>
          <p:cNvPr id="3" name="Content Placeholder 2"/>
          <p:cNvSpPr>
            <a:spLocks noGrp="1"/>
          </p:cNvSpPr>
          <p:nvPr>
            <p:ph idx="1"/>
          </p:nvPr>
        </p:nvSpPr>
        <p:spPr>
          <a:xfrm>
            <a:off x="439855" y="1542502"/>
            <a:ext cx="8229600" cy="4389120"/>
          </a:xfrm>
        </p:spPr>
        <p:txBody>
          <a:bodyPr>
            <a:normAutofit/>
          </a:bodyPr>
          <a:lstStyle/>
          <a:p>
            <a:pPr algn="r" rtl="1">
              <a:buNone/>
            </a:pPr>
            <a:r>
              <a:rPr lang="fa-IR" sz="3000" dirty="0" smtClean="0">
                <a:cs typeface="B Nazanin" panose="00000400000000000000" pitchFamily="2" charset="-78"/>
              </a:rPr>
              <a:t>بدین ترتیب هر مسیریاب با دریافت اطلاعات کامل از تمام مسیریاب‌های شبکه، می‌تواند همواره بهترین مسیر را انتخاب کند و کوتاه‌ترین مسیر ممکن را برای ارسال بسته‌ها در نظر بگیرد و شش شرط یک الگوریتم را رعایت کند. روش‌های دیگر مسیریابی نیز وجود دارند که به‌ آنها نیز خواهیم پرداخت</a:t>
            </a:r>
            <a:endParaRPr lang="fa-IR" sz="3000" dirty="0">
              <a:cs typeface="B Nazanin" panose="000004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1236"/>
            <a:ext cx="8229600" cy="1143000"/>
          </a:xfrm>
        </p:spPr>
        <p:txBody>
          <a:bodyPr>
            <a:noAutofit/>
          </a:bodyPr>
          <a:lstStyle/>
          <a:p>
            <a:pPr algn="r" rtl="1"/>
            <a:r>
              <a:rPr lang="fa-IR" b="1" dirty="0" smtClean="0">
                <a:solidFill>
                  <a:schemeClr val="tx1"/>
                </a:solidFill>
                <a:cs typeface="B Titr" panose="00000700000000000000" pitchFamily="2" charset="-78"/>
              </a:rPr>
              <a:t>الگوريتم غرق كردن</a:t>
            </a:r>
            <a:r>
              <a:rPr lang="en-US" b="1" dirty="0" smtClean="0">
                <a:solidFill>
                  <a:schemeClr val="tx1"/>
                </a:solidFill>
                <a:cs typeface="B Titr" panose="00000700000000000000" pitchFamily="2" charset="-78"/>
              </a:rPr>
              <a:t>:</a:t>
            </a:r>
            <a:br>
              <a:rPr lang="en-US" b="1" dirty="0" smtClean="0">
                <a:solidFill>
                  <a:schemeClr val="tx1"/>
                </a:solidFill>
                <a:cs typeface="B Titr" panose="00000700000000000000" pitchFamily="2" charset="-78"/>
              </a:rPr>
            </a:b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467544" y="1052736"/>
            <a:ext cx="8229600" cy="4389120"/>
          </a:xfrm>
        </p:spPr>
        <p:txBody>
          <a:bodyPr>
            <a:noAutofit/>
          </a:bodyPr>
          <a:lstStyle/>
          <a:p>
            <a:pPr algn="r" rtl="1">
              <a:buNone/>
            </a:pPr>
            <a:r>
              <a:rPr lang="fa-IR" dirty="0" smtClean="0">
                <a:cs typeface="B Nazanin" panose="00000400000000000000" pitchFamily="2" charset="-78"/>
              </a:rPr>
              <a:t>الگوريتم ايبستاي ديگر غرق كردن است كه درآن، هر بسته ورودي به تمام خطوط خروجي  به جز خطي كه از آن آمده است ارسال مي‌شود. اين الگوريتم ،بسته‌هاي تكراري زيادي  در واقع نامحدود  ايجاد مي‌كند. مگر اينكه تدبيري انديشيده  شود كه اين كار را كند نمايد يكي از اين مقياس‌ها قرار داردن شمارنده جهش در سرآيندهر بسته است مقدار اين شمارنده در هر جهش بسته يك واحد كم مي‌شود. وقتي كه اين شمارنده به صفر رسيد بسته دور انداخته مي‌شود ايده آل اين است كه مقدار اوليه شمارنده جهش برابر با طول مسير از منبع به مقصد قرار گيرد. اگر فرستنده طول مسير را نداند، مي‌تواند مقدار آن را برابربا بدترين حالت، يعني ، قطر كامل زيرشبكه، قرار دهد،</a:t>
            </a:r>
            <a:endParaRPr lang="en-US" dirty="0" smtClean="0">
              <a:cs typeface="B Nazanin" panose="00000400000000000000" pitchFamily="2" charset="-78"/>
            </a:endParaRPr>
          </a:p>
          <a:p>
            <a:pPr algn="r" rtl="1">
              <a:buNone/>
            </a:pPr>
            <a:r>
              <a:rPr lang="fa-IR" dirty="0" smtClean="0">
                <a:cs typeface="B Nazanin" panose="00000400000000000000" pitchFamily="2" charset="-78"/>
              </a:rPr>
              <a:t>تكنيك ديگر براي محدود كردن الگوريتم غرق كردن اين است كه بسته هايي كه تاكنون ارسال شده‌اند مشخص باشند، تا مجددا ارسال نگردند يك روش انجام اين كار اين است كه مسيرياب منبع ، در بسته هايي كه از ميزبانهايش دريافت مي‌كند شماره ترتيبي را قرار دهد</a:t>
            </a:r>
            <a:endParaRPr lang="en-US" dirty="0" smtClean="0">
              <a:cs typeface="B Nazanin" panose="00000400000000000000" pitchFamily="2" charset="-78"/>
            </a:endParaRPr>
          </a:p>
          <a:p>
            <a:pPr algn="r" rtl="1">
              <a:buNone/>
            </a:pPr>
            <a:endParaRPr lang="fa-IR" dirty="0">
              <a:cs typeface="B Nazanin"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itdn.ir/wp-content/uploads/2018/06/Screenshot_330.png"/>
          <p:cNvPicPr>
            <a:picLocks noGrp="1"/>
          </p:cNvPicPr>
          <p:nvPr>
            <p:ph idx="1"/>
          </p:nvPr>
        </p:nvPicPr>
        <p:blipFill>
          <a:blip r:embed="rId2" cstate="print"/>
          <a:srcRect/>
          <a:stretch>
            <a:fillRect/>
          </a:stretch>
        </p:blipFill>
        <p:spPr bwMode="auto">
          <a:xfrm>
            <a:off x="1176865" y="692697"/>
            <a:ext cx="7067543" cy="51125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r" rtl="1"/>
            <a:r>
              <a:rPr lang="fa-IR" b="1" dirty="0" smtClean="0">
                <a:solidFill>
                  <a:schemeClr val="tx1"/>
                </a:solidFill>
                <a:cs typeface="B Titr" panose="00000700000000000000" pitchFamily="2" charset="-78"/>
              </a:rPr>
              <a:t>نتیجه گیری:</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1182976" y="1916832"/>
            <a:ext cx="6798736" cy="3444997"/>
          </a:xfrm>
        </p:spPr>
        <p:txBody>
          <a:bodyPr>
            <a:normAutofit fontScale="92500" lnSpcReduction="10000"/>
          </a:bodyPr>
          <a:lstStyle/>
          <a:p>
            <a:pPr algn="r" rtl="1">
              <a:buNone/>
            </a:pPr>
            <a:r>
              <a:rPr lang="fa-IR" sz="3000" dirty="0" smtClean="0">
                <a:cs typeface="B Nazanin" panose="00000400000000000000" pitchFamily="2" charset="-78"/>
              </a:rPr>
              <a:t>الگوریتمی بهتر است که صحت عملکرد بالایی داشته باشد و در عین حال ساده باشد، اما چه الگوریتمی قابلیت اتکای خوبی دارد؟ الگوریتمی مناسب است که در گذشت زمان، با تغییر نرم‌افزارها و سخت‌افزارهای شبکه و تغییر پروتکل‌ها، همچنان مسیریابی درستی ارائه دهد. همچنین مهم است که بعد از یک مدت زمان خاص، الگوریتم مسیریابی به حالتی پایدار برسد و همزمان با آن، مسیریابی بهینه‌ای داشته باشد و در ارسال بسته‌ها عدالت را رعایت کند</a:t>
            </a:r>
            <a:endParaRPr lang="fa-IR" sz="3000" dirty="0">
              <a:cs typeface="B Nazanin" panose="00000400000000000000"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Autofit/>
          </a:bodyPr>
          <a:lstStyle/>
          <a:p>
            <a:pPr algn="ctr"/>
            <a:r>
              <a:rPr lang="fa-IR" sz="9600" dirty="0" smtClean="0"/>
              <a:t/>
            </a:r>
            <a:br>
              <a:rPr lang="fa-IR" sz="9600" dirty="0" smtClean="0"/>
            </a:br>
            <a:endParaRPr lang="fa-IR" sz="9600" dirty="0"/>
          </a:p>
        </p:txBody>
      </p:sp>
      <p:sp>
        <p:nvSpPr>
          <p:cNvPr id="4" name="Rectangle 3"/>
          <p:cNvSpPr/>
          <p:nvPr/>
        </p:nvSpPr>
        <p:spPr>
          <a:xfrm>
            <a:off x="1449996" y="1484784"/>
            <a:ext cx="6264696" cy="3046988"/>
          </a:xfrm>
          <a:prstGeom prst="rect">
            <a:avLst/>
          </a:prstGeom>
        </p:spPr>
        <p:txBody>
          <a:bodyPr wrap="square">
            <a:spAutoFit/>
          </a:bodyPr>
          <a:lstStyle/>
          <a:p>
            <a:pPr lvl="0" algn="ctr">
              <a:spcBef>
                <a:spcPct val="0"/>
              </a:spcBef>
            </a:pPr>
            <a:r>
              <a:rPr lang="fa-IR" sz="9600" dirty="0" smtClean="0">
                <a:solidFill>
                  <a:srgbClr val="04617B"/>
                </a:solidFill>
                <a:latin typeface="Calibri"/>
                <a:ea typeface="+mj-ea"/>
                <a:cs typeface="B Titr" panose="00000700000000000000" pitchFamily="2" charset="-78"/>
              </a:rPr>
              <a:t>موفق و پیروز باشید</a:t>
            </a:r>
            <a:endParaRPr lang="fa-IR" sz="9600" dirty="0">
              <a:solidFill>
                <a:srgbClr val="04617B"/>
              </a:solidFill>
              <a:latin typeface="Calibri"/>
              <a:ea typeface="+mj-ea"/>
              <a:cs typeface="B Titr" panose="000007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7851648" cy="1787624"/>
          </a:xfrm>
        </p:spPr>
        <p:txBody>
          <a:bodyPr>
            <a:noAutofit/>
          </a:bodyPr>
          <a:lstStyle/>
          <a:p>
            <a:pPr algn="ctr"/>
            <a:r>
              <a:rPr lang="fa-IR" sz="6000" b="1" dirty="0" smtClean="0">
                <a:ln w="22225">
                  <a:solidFill>
                    <a:schemeClr val="accent2"/>
                  </a:solidFill>
                  <a:prstDash val="solid"/>
                </a:ln>
                <a:solidFill>
                  <a:schemeClr val="accent2">
                    <a:lumMod val="40000"/>
                    <a:lumOff val="60000"/>
                  </a:schemeClr>
                </a:solidFill>
                <a:cs typeface="B Titr" panose="00000700000000000000" pitchFamily="2" charset="-78"/>
              </a:rPr>
              <a:t/>
            </a:r>
            <a:br>
              <a:rPr lang="fa-IR" sz="6000" b="1" dirty="0" smtClean="0">
                <a:ln w="22225">
                  <a:solidFill>
                    <a:schemeClr val="accent2"/>
                  </a:solidFill>
                  <a:prstDash val="solid"/>
                </a:ln>
                <a:solidFill>
                  <a:schemeClr val="accent2">
                    <a:lumMod val="40000"/>
                    <a:lumOff val="60000"/>
                  </a:schemeClr>
                </a:solidFill>
                <a:cs typeface="B Titr" panose="00000700000000000000" pitchFamily="2" charset="-78"/>
              </a:rPr>
            </a:br>
            <a:r>
              <a:rPr lang="fa-IR" sz="6000" b="1" dirty="0" smtClean="0">
                <a:ln w="22225">
                  <a:solidFill>
                    <a:schemeClr val="accent2"/>
                  </a:solidFill>
                  <a:prstDash val="solid"/>
                </a:ln>
                <a:solidFill>
                  <a:schemeClr val="accent2">
                    <a:lumMod val="40000"/>
                    <a:lumOff val="60000"/>
                  </a:schemeClr>
                </a:solidFill>
                <a:cs typeface="B Titr" panose="00000700000000000000" pitchFamily="2" charset="-78"/>
              </a:rPr>
              <a:t>الگوریتم های مسیریابی</a:t>
            </a:r>
            <a:endParaRPr lang="fa-IR" sz="6000" b="1" dirty="0">
              <a:ln w="22225">
                <a:solidFill>
                  <a:schemeClr val="accent2"/>
                </a:solidFill>
                <a:prstDash val="solid"/>
              </a:ln>
              <a:solidFill>
                <a:schemeClr val="accent2">
                  <a:lumMod val="40000"/>
                  <a:lumOff val="60000"/>
                </a:schemeClr>
              </a:solidFill>
              <a:cs typeface="B Titr" panose="00000700000000000000" pitchFamily="2" charset="-78"/>
            </a:endParaRPr>
          </a:p>
        </p:txBody>
      </p:sp>
      <p:sp>
        <p:nvSpPr>
          <p:cNvPr id="3" name="Subtitle 2"/>
          <p:cNvSpPr>
            <a:spLocks noGrp="1"/>
          </p:cNvSpPr>
          <p:nvPr>
            <p:ph type="subTitle" idx="1"/>
          </p:nvPr>
        </p:nvSpPr>
        <p:spPr>
          <a:xfrm>
            <a:off x="483139" y="2132856"/>
            <a:ext cx="8070720" cy="4176464"/>
          </a:xfrm>
        </p:spPr>
        <p:txBody>
          <a:bodyPr>
            <a:normAutofit/>
          </a:bodyPr>
          <a:lstStyle/>
          <a:p>
            <a:pPr algn="ctr"/>
            <a:r>
              <a:rPr lang="fa-IR" sz="2800" b="1" dirty="0" smtClean="0">
                <a:solidFill>
                  <a:srgbClr val="002060"/>
                </a:solidFill>
                <a:cs typeface="B Titr" panose="00000700000000000000" pitchFamily="2" charset="-78"/>
              </a:rPr>
              <a:t>مدرس: شفیعی</a:t>
            </a:r>
          </a:p>
          <a:p>
            <a:pPr algn="ctr"/>
            <a:r>
              <a:rPr lang="fa-IR" sz="2800" b="1" dirty="0" smtClean="0">
                <a:solidFill>
                  <a:srgbClr val="002060"/>
                </a:solidFill>
                <a:cs typeface="B Titr" panose="00000700000000000000" pitchFamily="2" charset="-78"/>
              </a:rPr>
              <a:t>درس: مهندسی اینترنت</a:t>
            </a:r>
          </a:p>
          <a:p>
            <a:pPr algn="ctr"/>
            <a:r>
              <a:rPr lang="fa-IR" sz="2800" b="1" smtClean="0">
                <a:solidFill>
                  <a:srgbClr val="002060"/>
                </a:solidFill>
                <a:cs typeface="B Titr" panose="00000700000000000000" pitchFamily="2" charset="-78"/>
              </a:rPr>
              <a:t>جلسه دوم</a:t>
            </a:r>
            <a:endParaRPr lang="fa-IR" sz="2800" b="1" dirty="0" smtClean="0">
              <a:solidFill>
                <a:srgbClr val="002060"/>
              </a:solidFill>
              <a:cs typeface="B Titr" panose="00000700000000000000" pitchFamily="2" charset="-78"/>
            </a:endParaRPr>
          </a:p>
          <a:p>
            <a:pPr algn="ctr"/>
            <a:endParaRPr lang="fa-IR" sz="2800" b="1" dirty="0" smtClean="0">
              <a:solidFill>
                <a:srgbClr val="002060"/>
              </a:solidFill>
              <a:cs typeface="B Titr" panose="00000700000000000000" pitchFamily="2" charset="-78"/>
            </a:endParaRPr>
          </a:p>
          <a:p>
            <a:pPr algn="ctr"/>
            <a:r>
              <a:rPr lang="fa-IR" sz="2800" b="1" dirty="0" smtClean="0">
                <a:solidFill>
                  <a:srgbClr val="002060"/>
                </a:solidFill>
                <a:cs typeface="B Titr" panose="00000700000000000000" pitchFamily="2" charset="-78"/>
              </a:rPr>
              <a:t>زمستان 98</a:t>
            </a:r>
            <a:endParaRPr lang="fa-IR" sz="2800" b="1" dirty="0" smtClean="0">
              <a:solidFill>
                <a:srgbClr val="002060"/>
              </a:solidFill>
              <a:cs typeface="B Titr" panose="00000700000000000000" pitchFamily="2" charset="-78"/>
            </a:endParaRPr>
          </a:p>
          <a:p>
            <a:pPr algn="ctr"/>
            <a:endParaRPr lang="fa-IR" sz="2800" b="1" dirty="0" smtClean="0">
              <a:solidFill>
                <a:srgbClr val="002060"/>
              </a:solidFill>
              <a:cs typeface="B Titr" panose="00000700000000000000" pitchFamily="2" charset="-78"/>
            </a:endParaRPr>
          </a:p>
          <a:p>
            <a:pPr algn="ctr"/>
            <a:endParaRPr lang="fa-IR" sz="2800" b="1" dirty="0" smtClean="0">
              <a:solidFill>
                <a:srgbClr val="002060"/>
              </a:solidFill>
              <a:cs typeface="B Titr" panose="00000700000000000000" pitchFamily="2" charset="-78"/>
            </a:endParaRPr>
          </a:p>
          <a:p>
            <a:pPr algn="ctr"/>
            <a:endParaRPr lang="fa-IR" sz="2800" b="1" dirty="0">
              <a:solidFill>
                <a:srgbClr val="002060"/>
              </a:solidFill>
              <a:cs typeface="B Titr" panose="00000700000000000000" pitchFamily="2" charset="-78"/>
            </a:endParaRPr>
          </a:p>
        </p:txBody>
      </p:sp>
      <p:pic>
        <p:nvPicPr>
          <p:cNvPr id="4" name="Picture 3" descr="شبکه"/>
          <p:cNvPicPr/>
          <p:nvPr/>
        </p:nvPicPr>
        <p:blipFill>
          <a:blip r:embed="rId2" cstate="print"/>
          <a:srcRect/>
          <a:stretch>
            <a:fillRect/>
          </a:stretch>
        </p:blipFill>
        <p:spPr bwMode="auto">
          <a:xfrm>
            <a:off x="0" y="3717032"/>
            <a:ext cx="3347864"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1"/>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956550" y="115888"/>
            <a:ext cx="10429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4775"/>
            <a:ext cx="10255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04" y="-99392"/>
            <a:ext cx="8229600" cy="1143000"/>
          </a:xfrm>
        </p:spPr>
        <p:txBody>
          <a:bodyPr/>
          <a:lstStyle/>
          <a:p>
            <a:pPr algn="r"/>
            <a:r>
              <a:rPr lang="fa-IR" b="1" dirty="0" smtClean="0">
                <a:solidFill>
                  <a:schemeClr val="tx1"/>
                </a:solidFill>
              </a:rPr>
              <a:t>مقدمه:</a:t>
            </a:r>
            <a:endParaRPr lang="fa-IR" b="1" dirty="0">
              <a:solidFill>
                <a:schemeClr val="tx1"/>
              </a:solidFill>
            </a:endParaRPr>
          </a:p>
        </p:txBody>
      </p:sp>
      <p:sp>
        <p:nvSpPr>
          <p:cNvPr id="3" name="Content Placeholder 2"/>
          <p:cNvSpPr>
            <a:spLocks noGrp="1"/>
          </p:cNvSpPr>
          <p:nvPr>
            <p:ph idx="1"/>
          </p:nvPr>
        </p:nvSpPr>
        <p:spPr>
          <a:xfrm>
            <a:off x="426207" y="764704"/>
            <a:ext cx="8229600" cy="4389120"/>
          </a:xfrm>
        </p:spPr>
        <p:txBody>
          <a:bodyPr>
            <a:noAutofit/>
          </a:bodyPr>
          <a:lstStyle/>
          <a:p>
            <a:pPr algn="justLow" rtl="0">
              <a:buNone/>
            </a:pPr>
            <a:r>
              <a:rPr lang="fa-IR" sz="2700" dirty="0" smtClean="0">
                <a:cs typeface="B Nazanin" panose="00000400000000000000" pitchFamily="2" charset="-78"/>
              </a:rPr>
              <a:t>در شبکه‌های کوچک، و در نقاطی که انتقال اطلاعات معمولا مستقیم است، مسیریابی چندان جدی گرفته نمی‌شود. اما هنگامی که شبکه‌ها از حالت‌های ایستگاه‌های کاری خارج می‌شوند و کمی پیچیده‌تر می‌شوند، در این حالت، مسیریابی و انتخاب مسیر بهینه برای ارسال بسته‌های اطلاعاتی، به یک امر مهم بدل می‌شود. در شبکه‌های بزرگ، دستگاه‌هایی به‌عنوان مسیریاب  وجود دارند که عمل مسیریابی را انجام می‌دهند لگوريتم مسير يابي بخشي از نرم افزار لايه شبكه است كه تعيين مي‌كند بسته ورودي بايد به كدام خط خروجي منتقل شود. اگر زير شبكه از داده‌ها گرام‌ها استفاده كند، اين تصميم گيري دوباره بايد براي هر بسته  ورودي تكرار شو</a:t>
            </a:r>
            <a:r>
              <a:rPr lang="fa-IR" sz="2700" b="1" dirty="0" smtClean="0">
                <a:cs typeface="B Nazanin" panose="00000400000000000000" pitchFamily="2" charset="-78"/>
              </a:rPr>
              <a:t>د</a:t>
            </a:r>
            <a:r>
              <a:rPr lang="fa-IR" sz="2700" dirty="0" smtClean="0">
                <a:cs typeface="B Nazanin" panose="00000400000000000000" pitchFamily="2" charset="-78"/>
              </a:rPr>
              <a:t>.</a:t>
            </a:r>
            <a:endParaRPr lang="en-US" sz="2700" dirty="0" smtClean="0">
              <a:cs typeface="B Nazanin" panose="00000400000000000000" pitchFamily="2" charset="-78"/>
            </a:endParaRPr>
          </a:p>
          <a:p>
            <a:pPr algn="justLow">
              <a:buNone/>
            </a:pPr>
            <a:r>
              <a:rPr lang="fa-IR" sz="2700" dirty="0" smtClean="0">
                <a:cs typeface="B Nazanin" panose="00000400000000000000" pitchFamily="2" charset="-78"/>
              </a:rPr>
              <a:t>الگوریتم مسیریابی‌ای مناسب است که 6 ویژگی زیر را داشته باشد: </a:t>
            </a:r>
          </a:p>
          <a:p>
            <a:pPr algn="justLow">
              <a:buNone/>
            </a:pPr>
            <a:r>
              <a:rPr lang="fa-IR" sz="2700" dirty="0" smtClean="0">
                <a:cs typeface="B Nazanin" panose="00000400000000000000" pitchFamily="2" charset="-78"/>
              </a:rPr>
              <a:t>(1) صحت عملکرد(2) ، سادگی(3)، قابلیت اطمینان(4)، پایداری(5)، عدالت(6) و بهینگی(7)</a:t>
            </a:r>
            <a:endParaRPr lang="en-US" sz="2700" dirty="0" smtClean="0">
              <a:cs typeface="B Nazanin" panose="00000400000000000000" pitchFamily="2" charset="-78"/>
            </a:endParaRPr>
          </a:p>
          <a:p>
            <a:pPr algn="justLow"/>
            <a:endParaRPr lang="fa-IR" sz="27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r"/>
            <a:r>
              <a:rPr lang="fa-IR" b="1" dirty="0" smtClean="0">
                <a:solidFill>
                  <a:schemeClr val="tx1"/>
                </a:solidFill>
              </a:rPr>
              <a:t>ادامه:</a:t>
            </a:r>
            <a:endParaRPr lang="fa-IR" dirty="0"/>
          </a:p>
        </p:txBody>
      </p:sp>
      <p:sp>
        <p:nvSpPr>
          <p:cNvPr id="3" name="Content Placeholder 2"/>
          <p:cNvSpPr>
            <a:spLocks noGrp="1"/>
          </p:cNvSpPr>
          <p:nvPr>
            <p:ph idx="1"/>
          </p:nvPr>
        </p:nvSpPr>
        <p:spPr>
          <a:xfrm>
            <a:off x="467544" y="764704"/>
            <a:ext cx="8229600" cy="4389120"/>
          </a:xfrm>
        </p:spPr>
        <p:txBody>
          <a:bodyPr>
            <a:noAutofit/>
          </a:bodyPr>
          <a:lstStyle/>
          <a:p>
            <a:pPr algn="r" rtl="1">
              <a:buNone/>
            </a:pPr>
            <a:r>
              <a:rPr lang="fa-IR" sz="2500" b="1" dirty="0" smtClean="0">
                <a:cs typeface="B Nazanin" panose="00000400000000000000" pitchFamily="2" charset="-78"/>
              </a:rPr>
              <a:t>الگوریتم های مسیریابی براساس دو دیدگاه طبقه بندی می شوند</a:t>
            </a:r>
            <a:r>
              <a:rPr lang="en-US" sz="2500" b="1" dirty="0" smtClean="0">
                <a:cs typeface="B Nazanin" panose="00000400000000000000" pitchFamily="2" charset="-78"/>
              </a:rPr>
              <a:t> </a:t>
            </a:r>
            <a:r>
              <a:rPr lang="en-US" sz="3000" dirty="0" smtClean="0">
                <a:cs typeface="B Nazanin" panose="00000400000000000000" pitchFamily="2" charset="-78"/>
              </a:rPr>
              <a:t>:</a:t>
            </a:r>
          </a:p>
          <a:p>
            <a:pPr algn="r" rtl="1">
              <a:buNone/>
            </a:pPr>
            <a:r>
              <a:rPr lang="fa-IR" sz="3000" dirty="0" smtClean="0">
                <a:cs typeface="B Nazanin" panose="00000400000000000000" pitchFamily="2" charset="-78"/>
              </a:rPr>
              <a:t>دیدگاه اول براساس تصمیم گیری و میزان هوشمندی: الگوریتم های ایستا و پویا</a:t>
            </a:r>
            <a:endParaRPr lang="en-US" sz="3000" dirty="0" smtClean="0">
              <a:cs typeface="B Nazanin" panose="00000400000000000000" pitchFamily="2" charset="-78"/>
            </a:endParaRPr>
          </a:p>
          <a:p>
            <a:pPr algn="r" rtl="1">
              <a:buNone/>
            </a:pPr>
            <a:r>
              <a:rPr lang="fa-IR" sz="3000" dirty="0" smtClean="0">
                <a:cs typeface="B Nazanin" panose="00000400000000000000" pitchFamily="2" charset="-78"/>
              </a:rPr>
              <a:t>دیدگاه دوم براساس نوع جمع آوری اطلاعات و پردازش آن ها : الگوریتم های متمرکز و غیر متمرکز</a:t>
            </a:r>
            <a:endParaRPr lang="en-US" sz="3000" dirty="0" smtClean="0">
              <a:cs typeface="B Nazanin" panose="00000400000000000000" pitchFamily="2" charset="-78"/>
            </a:endParaRPr>
          </a:p>
          <a:p>
            <a:pPr algn="r" rtl="1">
              <a:buNone/>
            </a:pPr>
            <a:r>
              <a:rPr lang="fa-IR" sz="3000" dirty="0" smtClean="0">
                <a:cs typeface="B Nazanin" panose="00000400000000000000" pitchFamily="2" charset="-78"/>
              </a:rPr>
              <a:t>در الگوریتم های ایستا هیچ گونه هوشمندی وجود ندارد و هیچ اعتنایی به توپولوژی و ترافیک شبکه ندارد و هنگام پیکربندی مسیریاب ها توسط مسئول شبکه تنظیم می شود اما در الگوریتم های پویا ، مسیریابی براساس آخرین وضعیت شبکه از لحاظ ترافیک و توپولوژی انجام می شود و هر مدت زمانی معینی جداول مسیریابی به روز می شوند. الگوریتم های </a:t>
            </a:r>
            <a:r>
              <a:rPr lang="en-US" sz="3000" dirty="0" smtClean="0">
                <a:cs typeface="B Nazanin" panose="00000400000000000000" pitchFamily="2" charset="-78"/>
              </a:rPr>
              <a:t>BGP- OSPF – RIP‌ </a:t>
            </a:r>
            <a:r>
              <a:rPr lang="fa-IR" sz="3000" dirty="0" smtClean="0">
                <a:cs typeface="B Nazanin" panose="00000400000000000000" pitchFamily="2" charset="-78"/>
              </a:rPr>
              <a:t>از نوع الگوریتم های پویا هستند</a:t>
            </a:r>
            <a:endParaRPr lang="en-US" sz="3000" dirty="0" smtClean="0">
              <a:cs typeface="B Nazanin" panose="00000400000000000000" pitchFamily="2" charset="-78"/>
            </a:endParaRPr>
          </a:p>
          <a:p>
            <a:pPr algn="r" rtl="1">
              <a:buNone/>
            </a:pPr>
            <a:endParaRPr lang="fa-IR" sz="3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r"/>
            <a:r>
              <a:rPr lang="fa-IR" b="1" dirty="0" smtClean="0">
                <a:solidFill>
                  <a:schemeClr val="tx1"/>
                </a:solidFill>
              </a:rPr>
              <a:t>ادامه:</a:t>
            </a:r>
            <a:endParaRPr lang="fa-IR" dirty="0"/>
          </a:p>
        </p:txBody>
      </p:sp>
      <p:sp>
        <p:nvSpPr>
          <p:cNvPr id="3" name="Content Placeholder 2"/>
          <p:cNvSpPr>
            <a:spLocks noGrp="1"/>
          </p:cNvSpPr>
          <p:nvPr>
            <p:ph idx="1"/>
          </p:nvPr>
        </p:nvSpPr>
        <p:spPr>
          <a:xfrm>
            <a:off x="467544" y="908720"/>
            <a:ext cx="8229600" cy="4389120"/>
          </a:xfrm>
        </p:spPr>
        <p:txBody>
          <a:bodyPr>
            <a:noAutofit/>
          </a:bodyPr>
          <a:lstStyle/>
          <a:p>
            <a:pPr algn="r" rtl="1">
              <a:buNone/>
            </a:pPr>
            <a:r>
              <a:rPr lang="fa-IR" sz="3000" dirty="0" smtClean="0">
                <a:cs typeface="B Nazanin" panose="00000400000000000000" pitchFamily="2" charset="-78"/>
              </a:rPr>
              <a:t>در الگوریتم های متمرکز یا</a:t>
            </a:r>
            <a:r>
              <a:rPr lang="en-US" sz="3000" dirty="0" smtClean="0">
                <a:cs typeface="B Nazanin" panose="00000400000000000000" pitchFamily="2" charset="-78"/>
              </a:rPr>
              <a:t> Global Routing </a:t>
            </a:r>
            <a:r>
              <a:rPr lang="fa-IR" sz="3000" dirty="0" smtClean="0">
                <a:cs typeface="B Nazanin" panose="00000400000000000000" pitchFamily="2" charset="-78"/>
              </a:rPr>
              <a:t>، هر روتر یا مسیریاب باید اطلاعات کاملی از زیرساخت شبکه یا توپولوژی شبکه داشته باشد یعنی می بایست در خصوص تمامی روتر ها ، ارتباطات آنها و هزینه هر خط اطلاعات کاملی داشته باشد. به این نوع الگوریتم ها ، الگوریتم های</a:t>
            </a:r>
            <a:r>
              <a:rPr lang="en-US" sz="3000" dirty="0" smtClean="0">
                <a:cs typeface="B Nazanin" panose="00000400000000000000" pitchFamily="2" charset="-78"/>
              </a:rPr>
              <a:t> Link State‌ </a:t>
            </a:r>
            <a:r>
              <a:rPr lang="fa-IR" sz="3000" dirty="0" smtClean="0">
                <a:cs typeface="B Nazanin" panose="00000400000000000000" pitchFamily="2" charset="-78"/>
              </a:rPr>
              <a:t>نیز گفته می شود. مثل الگوریتم دایجسترا. پروتکل هایی مثل</a:t>
            </a:r>
            <a:r>
              <a:rPr lang="en-US" sz="3000" dirty="0" smtClean="0">
                <a:cs typeface="B Nazanin" panose="00000400000000000000" pitchFamily="2" charset="-78"/>
              </a:rPr>
              <a:t> OSPF </a:t>
            </a:r>
            <a:r>
              <a:rPr lang="fa-IR" sz="3000" dirty="0" smtClean="0">
                <a:cs typeface="B Nazanin" panose="00000400000000000000" pitchFamily="2" charset="-78"/>
              </a:rPr>
              <a:t>و</a:t>
            </a:r>
            <a:r>
              <a:rPr lang="en-US" sz="3000" dirty="0" smtClean="0">
                <a:cs typeface="B Nazanin" panose="00000400000000000000" pitchFamily="2" charset="-78"/>
              </a:rPr>
              <a:t> IS-IS </a:t>
            </a:r>
            <a:r>
              <a:rPr lang="fa-IR" sz="3000" dirty="0" smtClean="0">
                <a:cs typeface="B Nazanin" panose="00000400000000000000" pitchFamily="2" charset="-78"/>
              </a:rPr>
              <a:t>از این نوع هستند</a:t>
            </a:r>
            <a:r>
              <a:rPr lang="en-US" sz="3000" dirty="0" smtClean="0">
                <a:cs typeface="B Nazanin" panose="00000400000000000000" pitchFamily="2" charset="-78"/>
              </a:rPr>
              <a:t>.</a:t>
            </a:r>
          </a:p>
          <a:p>
            <a:pPr algn="r" rtl="1">
              <a:buNone/>
            </a:pPr>
            <a:r>
              <a:rPr lang="fa-IR" sz="3000" dirty="0" smtClean="0">
                <a:cs typeface="B Nazanin" panose="00000400000000000000" pitchFamily="2" charset="-78"/>
              </a:rPr>
              <a:t>در الگوریتم های غیرمتمرکز یا</a:t>
            </a:r>
            <a:r>
              <a:rPr lang="en-US" sz="3000" dirty="0" smtClean="0">
                <a:cs typeface="B Nazanin" panose="00000400000000000000" pitchFamily="2" charset="-78"/>
              </a:rPr>
              <a:t> </a:t>
            </a:r>
            <a:r>
              <a:rPr lang="en-US" sz="3000" dirty="0" err="1" smtClean="0">
                <a:cs typeface="B Nazanin" panose="00000400000000000000" pitchFamily="2" charset="-78"/>
              </a:rPr>
              <a:t>Decenterlized</a:t>
            </a:r>
            <a:r>
              <a:rPr lang="en-US" sz="3000" dirty="0" smtClean="0">
                <a:cs typeface="B Nazanin" panose="00000400000000000000" pitchFamily="2" charset="-78"/>
              </a:rPr>
              <a:t> Routing </a:t>
            </a:r>
            <a:r>
              <a:rPr lang="fa-IR" sz="3000" dirty="0" smtClean="0">
                <a:cs typeface="B Nazanin" panose="00000400000000000000" pitchFamily="2" charset="-78"/>
              </a:rPr>
              <a:t>، هر روتر می بایست فقط اطلاعاتی در خصوص مسیریاب های همسایه خود داشته باشد. به این نوع الگوریتم ها ، الگوریتم های</a:t>
            </a:r>
            <a:r>
              <a:rPr lang="en-US" sz="3000" dirty="0" smtClean="0">
                <a:cs typeface="B Nazanin" panose="00000400000000000000" pitchFamily="2" charset="-78"/>
              </a:rPr>
              <a:t> Distance Vector </a:t>
            </a:r>
            <a:r>
              <a:rPr lang="fa-IR" sz="3000" dirty="0" smtClean="0">
                <a:cs typeface="B Nazanin" panose="00000400000000000000" pitchFamily="2" charset="-78"/>
              </a:rPr>
              <a:t>گفته می شود پروتکل هایی مثل</a:t>
            </a:r>
            <a:r>
              <a:rPr lang="en-US" sz="3000" dirty="0" smtClean="0">
                <a:cs typeface="B Nazanin" panose="00000400000000000000" pitchFamily="2" charset="-78"/>
              </a:rPr>
              <a:t> BGP – RIP‌</a:t>
            </a:r>
            <a:r>
              <a:rPr lang="fa-IR" sz="3000" dirty="0" smtClean="0">
                <a:cs typeface="B Nazanin" panose="00000400000000000000" pitchFamily="2" charset="-78"/>
              </a:rPr>
              <a:t>نیز از این نوع هستتند</a:t>
            </a:r>
            <a:r>
              <a:rPr lang="en-US" sz="3000" dirty="0" smtClean="0">
                <a:cs typeface="B Nazanin" panose="00000400000000000000" pitchFamily="2" charset="-78"/>
              </a:rPr>
              <a:t>.</a:t>
            </a:r>
          </a:p>
          <a:p>
            <a:pPr algn="r" rtl="1">
              <a:buNone/>
            </a:pPr>
            <a:endParaRPr lang="fa-IR" sz="3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33" y="684915"/>
            <a:ext cx="8229600" cy="1143000"/>
          </a:xfrm>
        </p:spPr>
        <p:txBody>
          <a:bodyPr>
            <a:noAutofit/>
          </a:bodyPr>
          <a:lstStyle/>
          <a:p>
            <a:pPr algn="r" rtl="1"/>
            <a:r>
              <a:rPr lang="fa-IR" b="1" dirty="0" smtClean="0">
                <a:solidFill>
                  <a:schemeClr val="tx1"/>
                </a:solidFill>
                <a:cs typeface="B Titr" panose="00000700000000000000" pitchFamily="2" charset="-78"/>
              </a:rPr>
              <a:t>الگوریتم کوتاه‌ترین مسیر</a:t>
            </a:r>
            <a:r>
              <a:rPr lang="en-US" b="1" dirty="0" smtClean="0">
                <a:solidFill>
                  <a:schemeClr val="tx1"/>
                </a:solidFill>
                <a:cs typeface="B Titr" panose="00000700000000000000" pitchFamily="2" charset="-78"/>
              </a:rPr>
              <a:t>:</a:t>
            </a:r>
            <a:br>
              <a:rPr lang="en-US" b="1" dirty="0" smtClean="0">
                <a:solidFill>
                  <a:schemeClr val="tx1"/>
                </a:solidFill>
                <a:cs typeface="B Titr" panose="00000700000000000000" pitchFamily="2" charset="-78"/>
              </a:rPr>
            </a:b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1259632" y="1590035"/>
            <a:ext cx="6798736" cy="3444997"/>
          </a:xfrm>
        </p:spPr>
        <p:txBody>
          <a:bodyPr>
            <a:normAutofit fontScale="92500"/>
          </a:bodyPr>
          <a:lstStyle/>
          <a:p>
            <a:pPr algn="r" rtl="1">
              <a:buNone/>
            </a:pPr>
            <a:r>
              <a:rPr lang="fa-IR" sz="3000" dirty="0" smtClean="0">
                <a:cs typeface="B Nazanin" panose="00000400000000000000" pitchFamily="2" charset="-78"/>
              </a:rPr>
              <a:t>ساده‌ترین روش مسیریابی، روش کوتاه‌ترین مسیر است. هدف اصلی از این الگوریتم، این است که گراف‌ زیرشبکه را طوری تشکیل بدهیم که در آن هر گره را یک مسیریاب فرض کنیم و هر یال را یک خط ارتباطی میان دو مسیریاب. در این حالت، هر یال یک وزن خواهد داشت و با توجه به الگوریتم کوتاه‌ترین مسیر دایجسترا می‌توان کوتاه‌ترین مسیر ممکن را محاسبه کرد</a:t>
            </a:r>
            <a:r>
              <a:rPr lang="en-US" sz="3000" dirty="0" smtClean="0">
                <a:cs typeface="B Nazanin" panose="00000400000000000000" pitchFamily="2" charset="-78"/>
              </a:rPr>
              <a:t>.</a:t>
            </a:r>
          </a:p>
          <a:p>
            <a:pPr algn="r" rtl="1">
              <a:buNone/>
            </a:pPr>
            <a:endParaRPr lang="fa-IR" sz="3000" dirty="0">
              <a:cs typeface="B Nazanin" panose="00000400000000000000" pitchFamily="2" charset="-78"/>
            </a:endParaRPr>
          </a:p>
        </p:txBody>
      </p:sp>
      <p:pic>
        <p:nvPicPr>
          <p:cNvPr id="4" name="Picture 3" descr="الگوریتم های مسیر یابی"/>
          <p:cNvPicPr/>
          <p:nvPr/>
        </p:nvPicPr>
        <p:blipFill>
          <a:blip r:embed="rId2" cstate="print"/>
          <a:srcRect/>
          <a:stretch>
            <a:fillRect/>
          </a:stretch>
        </p:blipFill>
        <p:spPr bwMode="auto">
          <a:xfrm>
            <a:off x="611560" y="4797152"/>
            <a:ext cx="468052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r"/>
            <a:r>
              <a:rPr lang="fa-IR" b="1" dirty="0" smtClean="0">
                <a:solidFill>
                  <a:schemeClr val="tx1"/>
                </a:solidFill>
              </a:rPr>
              <a:t>ادامه:</a:t>
            </a:r>
            <a:endParaRPr lang="fa-IR" dirty="0"/>
          </a:p>
        </p:txBody>
      </p:sp>
      <p:sp>
        <p:nvSpPr>
          <p:cNvPr id="3" name="Content Placeholder 2"/>
          <p:cNvSpPr>
            <a:spLocks noGrp="1"/>
          </p:cNvSpPr>
          <p:nvPr>
            <p:ph idx="1"/>
          </p:nvPr>
        </p:nvSpPr>
        <p:spPr>
          <a:xfrm>
            <a:off x="1182976" y="1268760"/>
            <a:ext cx="6798736" cy="3444997"/>
          </a:xfrm>
        </p:spPr>
        <p:txBody>
          <a:bodyPr>
            <a:normAutofit fontScale="85000" lnSpcReduction="10000"/>
          </a:bodyPr>
          <a:lstStyle/>
          <a:p>
            <a:pPr algn="ctr" rtl="1">
              <a:buNone/>
            </a:pPr>
            <a:r>
              <a:rPr lang="fa-IR" sz="3000" dirty="0" smtClean="0">
                <a:cs typeface="B Nazanin" panose="00000400000000000000" pitchFamily="2" charset="-78"/>
              </a:rPr>
              <a:t>تصمیم مسیریابی در شبکه ها، عمدتا بر اساس هزینه بین منبع و مقصد صورت می گیرد. تعداد گره های میانی نقش عمده ای در اینجا ایفا می کند. الگوریتم کوتاه ترین مسیر یک تکنیک است که با استفاده از الگوریتم های مختلف برای تصمیم گیری یک مسیر با حداقل تعداد گره بکار می رود</a:t>
            </a:r>
            <a:r>
              <a:rPr lang="en-US" sz="3000" dirty="0" smtClean="0">
                <a:cs typeface="B Nazanin" panose="00000400000000000000" pitchFamily="2" charset="-78"/>
              </a:rPr>
              <a:t>.</a:t>
            </a:r>
            <a:br>
              <a:rPr lang="en-US" sz="3000" dirty="0" smtClean="0">
                <a:cs typeface="B Nazanin" panose="00000400000000000000" pitchFamily="2" charset="-78"/>
              </a:rPr>
            </a:br>
            <a:r>
              <a:rPr lang="fa-IR" sz="3000" dirty="0" smtClean="0">
                <a:cs typeface="B Nazanin" panose="00000400000000000000" pitchFamily="2" charset="-78"/>
              </a:rPr>
              <a:t>الگوریتم های کوتاه ترین مسیر رایج عبارتند از</a:t>
            </a:r>
            <a:r>
              <a:rPr lang="en-US" sz="3000" dirty="0" smtClean="0">
                <a:cs typeface="B Nazanin" panose="00000400000000000000" pitchFamily="2" charset="-78"/>
              </a:rPr>
              <a:t>:</a:t>
            </a:r>
            <a:br>
              <a:rPr lang="en-US" sz="3000" dirty="0" smtClean="0">
                <a:cs typeface="B Nazanin" panose="00000400000000000000" pitchFamily="2" charset="-78"/>
              </a:rPr>
            </a:br>
            <a:r>
              <a:rPr lang="en-US" sz="3000" dirty="0" smtClean="0">
                <a:cs typeface="B Nazanin" panose="00000400000000000000" pitchFamily="2" charset="-78"/>
              </a:rPr>
              <a:t>• </a:t>
            </a:r>
            <a:r>
              <a:rPr lang="fa-IR" sz="3000" dirty="0" smtClean="0">
                <a:cs typeface="B Nazanin" panose="00000400000000000000" pitchFamily="2" charset="-78"/>
              </a:rPr>
              <a:t>الگوریتم دیکسترا</a:t>
            </a:r>
            <a:r>
              <a:rPr lang="en-US" sz="3000" dirty="0" smtClean="0">
                <a:cs typeface="B Nazanin" panose="00000400000000000000" pitchFamily="2" charset="-78"/>
              </a:rPr>
              <a:t/>
            </a:r>
            <a:br>
              <a:rPr lang="en-US" sz="3000" dirty="0" smtClean="0">
                <a:cs typeface="B Nazanin" panose="00000400000000000000" pitchFamily="2" charset="-78"/>
              </a:rPr>
            </a:br>
            <a:r>
              <a:rPr lang="en-US" sz="3000" dirty="0" smtClean="0">
                <a:cs typeface="B Nazanin" panose="00000400000000000000" pitchFamily="2" charset="-78"/>
              </a:rPr>
              <a:t>• </a:t>
            </a:r>
            <a:r>
              <a:rPr lang="fa-IR" sz="3000" dirty="0" smtClean="0">
                <a:cs typeface="B Nazanin" panose="00000400000000000000" pitchFamily="2" charset="-78"/>
              </a:rPr>
              <a:t>الگوریتم بلمن فورد</a:t>
            </a:r>
            <a:r>
              <a:rPr lang="en-US" sz="3000" dirty="0" smtClean="0">
                <a:cs typeface="B Nazanin" panose="00000400000000000000" pitchFamily="2" charset="-78"/>
              </a:rPr>
              <a:t/>
            </a:r>
            <a:br>
              <a:rPr lang="en-US" sz="3000" dirty="0" smtClean="0">
                <a:cs typeface="B Nazanin" panose="00000400000000000000" pitchFamily="2" charset="-78"/>
              </a:rPr>
            </a:br>
            <a:r>
              <a:rPr lang="en-US" sz="3000" dirty="0" smtClean="0">
                <a:cs typeface="B Nazanin" panose="00000400000000000000" pitchFamily="2" charset="-78"/>
              </a:rPr>
              <a:t>• </a:t>
            </a:r>
            <a:r>
              <a:rPr lang="fa-IR" sz="3000" dirty="0" smtClean="0">
                <a:cs typeface="B Nazanin" panose="00000400000000000000" pitchFamily="2" charset="-78"/>
              </a:rPr>
              <a:t>الگوریتم فلوید  وارشال</a:t>
            </a:r>
            <a:endParaRPr lang="en-US" sz="3000" dirty="0" smtClean="0">
              <a:cs typeface="B Nazanin" panose="00000400000000000000" pitchFamily="2" charset="-78"/>
            </a:endParaRPr>
          </a:p>
          <a:p>
            <a:pPr algn="ctr" rtl="1">
              <a:buNone/>
            </a:pPr>
            <a:endParaRPr lang="fa-IR" sz="3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r" rtl="1"/>
            <a:r>
              <a:rPr lang="fa-IR" b="1" dirty="0" smtClean="0">
                <a:solidFill>
                  <a:schemeClr val="tx1"/>
                </a:solidFill>
                <a:cs typeface="B Titr" panose="00000700000000000000" pitchFamily="2" charset="-78"/>
              </a:rPr>
              <a:t>الگوریتم سیل‌آسا</a:t>
            </a:r>
            <a:r>
              <a:rPr lang="en-US" b="1" dirty="0" smtClean="0">
                <a:solidFill>
                  <a:schemeClr val="tx1"/>
                </a:solidFill>
                <a:cs typeface="B Titr" panose="00000700000000000000" pitchFamily="2" charset="-78"/>
              </a:rPr>
              <a:t>:</a:t>
            </a:r>
            <a:br>
              <a:rPr lang="en-US" b="1" dirty="0" smtClean="0">
                <a:solidFill>
                  <a:schemeClr val="tx1"/>
                </a:solidFill>
                <a:cs typeface="B Titr" panose="00000700000000000000" pitchFamily="2" charset="-78"/>
              </a:rPr>
            </a:b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457200" y="1051459"/>
            <a:ext cx="8229600" cy="4389120"/>
          </a:xfrm>
        </p:spPr>
        <p:txBody>
          <a:bodyPr>
            <a:noAutofit/>
          </a:bodyPr>
          <a:lstStyle/>
          <a:p>
            <a:pPr algn="r" rtl="1">
              <a:buNone/>
            </a:pPr>
            <a:r>
              <a:rPr lang="fa-IR" sz="3000" dirty="0" smtClean="0">
                <a:cs typeface="B Nazanin" panose="00000400000000000000" pitchFamily="2" charset="-78"/>
              </a:rPr>
              <a:t>در این روش، هر بسته ورودی که به یک مسیریاب می‌رسد، از تمام کانال‌های خروجی مسیریاب خارج می‌شود. بدین‌ترتیب تعداد زیادی بسته تکراری وجود خواهد داشت و عملا میزان آن بی‌نهایت خواهد بود. بنابراین باید برای خاتمه این تعداد بسته‌ها راهکاری اندیشید. راهکارهای پیشنهادی برای این روش، استفاده از یک شمارنده گام است. بدین صورت که در سرآیندهر بسته یک شمارنده بگذاریم و در هر گام یک شماره از آن کم کنیم تا به صفر برسد و بسته حذف شود. در این صورت مبدا باید طول شبکه را بداند و در بدترین حالت، طول شبکه را طولانی‌ترین فاصله در نظر بگیرد.</a:t>
            </a:r>
            <a:r>
              <a:rPr lang="fa-IR" sz="3200" dirty="0" smtClean="0">
                <a:cs typeface="B Nazanin" panose="00000400000000000000" pitchFamily="2" charset="-78"/>
              </a:rPr>
              <a:t> </a:t>
            </a:r>
            <a:r>
              <a:rPr lang="fa-IR" sz="3000" dirty="0" smtClean="0">
                <a:cs typeface="B Nazanin" panose="00000400000000000000" pitchFamily="2" charset="-78"/>
              </a:rPr>
              <a:t>یک روش دیگر، استفاده از حالتی نیمه‌منطقی است. مسیریاب در این روش، بسته را به تمام کانال‌های خروجی نمی‌فرستد</a:t>
            </a:r>
            <a:endParaRPr lang="en-US" sz="3000" dirty="0" smtClean="0">
              <a:cs typeface="B Nazanin" panose="00000400000000000000" pitchFamily="2" charset="-78"/>
            </a:endParaRPr>
          </a:p>
          <a:p>
            <a:pPr algn="r" rtl="1">
              <a:buNone/>
            </a:pPr>
            <a:endParaRPr lang="en-US" sz="3000" dirty="0" smtClean="0">
              <a:cs typeface="B Nazanin" panose="00000400000000000000" pitchFamily="2" charset="-78"/>
            </a:endParaRPr>
          </a:p>
          <a:p>
            <a:pPr algn="r" rtl="1">
              <a:buNone/>
            </a:pPr>
            <a:endParaRPr lang="fa-IR" sz="3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pPr algn="r"/>
            <a:r>
              <a:rPr lang="fa-IR" b="1" dirty="0" smtClean="0">
                <a:solidFill>
                  <a:schemeClr val="tx1"/>
                </a:solidFill>
              </a:rPr>
              <a:t>ادامه:</a:t>
            </a:r>
            <a:endParaRPr lang="fa-IR" b="1" dirty="0">
              <a:solidFill>
                <a:schemeClr val="tx1"/>
              </a:solidFill>
            </a:endParaRPr>
          </a:p>
        </p:txBody>
      </p:sp>
      <p:sp>
        <p:nvSpPr>
          <p:cNvPr id="3" name="Content Placeholder 2"/>
          <p:cNvSpPr>
            <a:spLocks noGrp="1"/>
          </p:cNvSpPr>
          <p:nvPr>
            <p:ph idx="1"/>
          </p:nvPr>
        </p:nvSpPr>
        <p:spPr>
          <a:xfrm>
            <a:off x="457200" y="1340768"/>
            <a:ext cx="8229600" cy="4389120"/>
          </a:xfrm>
        </p:spPr>
        <p:txBody>
          <a:bodyPr>
            <a:normAutofit/>
          </a:bodyPr>
          <a:lstStyle/>
          <a:p>
            <a:pPr algn="r" rtl="1">
              <a:buNone/>
            </a:pPr>
            <a:r>
              <a:rPr lang="fa-IR" sz="3000" dirty="0" smtClean="0">
                <a:cs typeface="B Nazanin" panose="00000400000000000000" pitchFamily="2" charset="-78"/>
              </a:rPr>
              <a:t>بلکه به کانال‌هایی می‌فرستد که احتمال رسیدن آنها به مقصد وجود دارند. در این صورت اگر بسته‌ای به سمت غرب بخواهد برود، نبایستی از کانال‌های شرقی مسیریاب استفاده کرد، مگر اینکه مسیریاب از ساختار شبکه مطلع باشد و بداند که این کانال‌ها به کجا منتهی می‌شوند.</a:t>
            </a:r>
            <a:endParaRPr lang="en-US" sz="3000" dirty="0" smtClean="0">
              <a:cs typeface="B Nazanin" panose="00000400000000000000" pitchFamily="2" charset="-78"/>
            </a:endParaRPr>
          </a:p>
          <a:p>
            <a:pPr algn="r" rtl="1">
              <a:buNone/>
            </a:pPr>
            <a:r>
              <a:rPr lang="fa-IR" sz="3000" dirty="0" smtClean="0">
                <a:cs typeface="B Nazanin" panose="00000400000000000000" pitchFamily="2" charset="-78"/>
              </a:rPr>
              <a:t>الگوریتم سیل‌آسا به جز چند مورد خاص، از جمله سیستم‌های توزیعی که عملکردهای موازی در آنها نیاز است، کاربرد علمی دیگری ندارد</a:t>
            </a:r>
            <a:endParaRPr lang="fa-IR" sz="3000" dirty="0">
              <a:cs typeface="B Nazanin" panose="00000400000000000000"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80</TotalTime>
  <Words>1090</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 Nazanin</vt:lpstr>
      <vt:lpstr>B Titr</vt:lpstr>
      <vt:lpstr>Calibri</vt:lpstr>
      <vt:lpstr>Garamond</vt:lpstr>
      <vt:lpstr>Times New Roman</vt:lpstr>
      <vt:lpstr>Organic</vt:lpstr>
      <vt:lpstr>PowerPoint Presentation</vt:lpstr>
      <vt:lpstr> الگوریتم های مسیریابی</vt:lpstr>
      <vt:lpstr>مقدمه:</vt:lpstr>
      <vt:lpstr>ادامه:</vt:lpstr>
      <vt:lpstr>ادامه:</vt:lpstr>
      <vt:lpstr>الگوریتم کوتاه‌ترین مسیر: </vt:lpstr>
      <vt:lpstr>ادامه:</vt:lpstr>
      <vt:lpstr>الگوریتم سیل‌آسا: </vt:lpstr>
      <vt:lpstr>ادامه:</vt:lpstr>
      <vt:lpstr>الگوریتم بردار فاصله: </vt:lpstr>
      <vt:lpstr>الگوریتم حالت لینک:</vt:lpstr>
      <vt:lpstr>ادامه:</vt:lpstr>
      <vt:lpstr>ادامه:</vt:lpstr>
      <vt:lpstr>الگوريتم غرق كردن: </vt:lpstr>
      <vt:lpstr>PowerPoint Presentation</vt:lpstr>
      <vt:lpstr>نتیجه گیری:</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الگوریتم های مسیریابی</dc:title>
  <dc:creator>poly technic</dc:creator>
  <cp:lastModifiedBy>laptop acer05</cp:lastModifiedBy>
  <cp:revision>6</cp:revision>
  <dcterms:created xsi:type="dcterms:W3CDTF">2019-12-16T15:09:13Z</dcterms:created>
  <dcterms:modified xsi:type="dcterms:W3CDTF">2020-03-06T15:39:52Z</dcterms:modified>
</cp:coreProperties>
</file>