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343"/>
            <a:ext cx="9144000" cy="5003074"/>
          </a:xfrm>
        </p:spPr>
        <p:txBody>
          <a:bodyPr>
            <a:normAutofit fontScale="90000"/>
          </a:bodyPr>
          <a:lstStyle/>
          <a:p>
            <a:pPr lvl="0" rtl="1">
              <a:spcBef>
                <a:spcPts val="1000"/>
              </a:spcBef>
            </a:pPr>
            <a:r>
              <a:rPr lang="fa-I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عمومی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</a:t>
            </a:r>
            <a:r>
              <a:rPr lang="fa-IR" sz="5300" b="1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سرپرستی سازمان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دوم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جایگاه سازمانی سرپرست در انواع مدیریت</a:t>
            </a: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کارهای مدیریتی بر حسب سطوح سازمانی متفاوت است. معمولا سه سطح ذیل را برای طبقه بندی سطوح مدیریت در نظر می گیرند که عبارت اند از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مدیران عملیاتی یا سرپرستان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بطور مستقيم با كاركنان در ارتباط هستند .</a:t>
            </a:r>
            <a:endParaRPr lang="fa-IR" sz="2800" b="1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پر مشغله مي باشند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وقت كمي صرف برنامه ريزي مي كنند 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گزارش نويسي و مطالعه مي نمايند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بيشتر وقت خود را با افراد مافوق و افراد خارج  از سازمان مي گذرانند.                                    </a:t>
            </a:r>
            <a:endParaRPr lang="en-US" sz="2800" dirty="0" smtClean="0"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349624"/>
            <a:ext cx="1141655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مدیران میانی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پل ارتباطي بين مديريت عالي ومديريت عملياتي است </a:t>
            </a:r>
            <a:endParaRPr lang="fa-IR" sz="2800" b="1" dirty="0" smtClean="0">
              <a:cs typeface="B Traffic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راهبردهاوخط مشي ها ی سازمان را به هدفهاي ويژه و برنامه تبديل مي كنند و براي اجرا در اختيار مديران عملياتي قرار ميدهند .</a:t>
            </a:r>
          </a:p>
          <a:p>
            <a:pPr algn="r" rtl="1"/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-  مدیران عالی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>:</a:t>
            </a:r>
          </a:p>
          <a:p>
            <a:pPr algn="r" rtl="1"/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مسئول اداره كل سازمان هستند.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اهداف ،خط مشي ها و راهبردها را تدوين مي كنند .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واكنشهاي سازمان را در برابر محيط معين مي كنند .  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معمولا اين سطح از مديريت را مديرعامل ،مدير ، رئيس ... مي نامند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1886" y="336177"/>
            <a:ext cx="11289803" cy="6360458"/>
          </a:xfrm>
        </p:spPr>
        <p:txBody>
          <a:bodyPr>
            <a:normAutofit/>
          </a:bodyPr>
          <a:lstStyle/>
          <a:p>
            <a:pPr algn="r" rtl="1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6518" y="416859"/>
            <a:ext cx="1129552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cs typeface="B Lotus" pitchFamily="2" charset="-78"/>
              </a:rPr>
              <a:t>مهارت های مورد نیاز سرپرست</a:t>
            </a:r>
            <a:r>
              <a:rPr lang="fa-IR" sz="2800" b="1" dirty="0" smtClean="0">
                <a:cs typeface="B Lotus" pitchFamily="2" charset="-78"/>
              </a:rPr>
              <a:t>ی</a:t>
            </a:r>
          </a:p>
          <a:p>
            <a:pPr algn="r" rtl="1"/>
            <a:r>
              <a:rPr lang="en-US" sz="2800" dirty="0" smtClean="0">
                <a:cs typeface="B Lotus" pitchFamily="2" charset="-78"/>
              </a:rPr>
              <a:t/>
            </a:r>
            <a:br>
              <a:rPr lang="en-US" sz="2800" dirty="0" smtClean="0">
                <a:cs typeface="B Lotus" pitchFamily="2" charset="-78"/>
              </a:rPr>
            </a:br>
            <a:r>
              <a:rPr lang="ar-SA" sz="2800" dirty="0" smtClean="0">
                <a:cs typeface="B Lotus" pitchFamily="2" charset="-78"/>
              </a:rPr>
              <a:t>انواع مهارت ها در همه سازمان ها و در تمام سطوح مدیریتی کاربرد دارند.اگر یک سرپرست در آغاز فعالیت خود این مهارت ها را بیاموزد,در تمام طول مدت مدیریت و برای انجام همه کارها می تواند از آنها بهره گیرد.</a:t>
            </a:r>
            <a:endParaRPr lang="fa-IR" sz="2800" dirty="0" smtClean="0">
              <a:cs typeface="B Lotus" pitchFamily="2" charset="-78"/>
            </a:endParaRPr>
          </a:p>
          <a:p>
            <a:pPr algn="r"/>
            <a:endParaRPr lang="fa-IR" sz="2800" dirty="0" smtClean="0">
              <a:cs typeface="B Lotus" pitchFamily="2" charset="-78"/>
            </a:endParaRPr>
          </a:p>
          <a:p>
            <a:pPr algn="r"/>
            <a:r>
              <a:rPr lang="ar-SA" sz="2800" dirty="0" smtClean="0">
                <a:cs typeface="B Lotus" pitchFamily="2" charset="-78"/>
              </a:rPr>
              <a:t>انواع اصلی مهارت ها عبارت اند از: </a:t>
            </a:r>
            <a:endParaRPr lang="fa-IR" sz="2800" dirty="0" smtClean="0">
              <a:cs typeface="B Lotus" pitchFamily="2" charset="-78"/>
            </a:endParaRPr>
          </a:p>
          <a:p>
            <a:pPr algn="r"/>
            <a:r>
              <a:rPr lang="ar-SA" sz="2800" dirty="0" smtClean="0">
                <a:cs typeface="B Lotus" pitchFamily="2" charset="-78"/>
              </a:rPr>
              <a:t>مهارت های فنی</a:t>
            </a:r>
            <a:r>
              <a:rPr lang="fa-IR" sz="2800" dirty="0" smtClean="0">
                <a:cs typeface="B Lotus" pitchFamily="2" charset="-78"/>
              </a:rPr>
              <a:t>:</a:t>
            </a:r>
          </a:p>
          <a:p>
            <a:pPr algn="r"/>
            <a:r>
              <a:rPr lang="fa-IR" sz="2800" dirty="0" smtClean="0">
                <a:cs typeface="B Lotus" pitchFamily="2" charset="-78"/>
              </a:rPr>
              <a:t>توانايي بكار بردن ابزار،  شيوه ها   و دانش مورد نيازبراي اجراي يك زمينه تخصصي است :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مانند: جراحان ،مهندسان ... </a:t>
            </a:r>
          </a:p>
          <a:p>
            <a:pPr algn="r" rtl="1"/>
            <a:endParaRPr lang="fa-IR" sz="2800" dirty="0" smtClean="0">
              <a:cs typeface="B Lotus" pitchFamily="2" charset="-78"/>
            </a:endParaRPr>
          </a:p>
          <a:p>
            <a:pPr algn="r" rtl="1"/>
            <a:r>
              <a:rPr lang="ar-SA" sz="2800" dirty="0" smtClean="0">
                <a:cs typeface="B Lotus" pitchFamily="2" charset="-78"/>
              </a:rPr>
              <a:t>مهارت های انسانی</a:t>
            </a:r>
            <a:r>
              <a:rPr lang="fa-IR" sz="2800" dirty="0" smtClean="0">
                <a:cs typeface="B Lotus" pitchFamily="2" charset="-78"/>
              </a:rPr>
              <a:t>:</a:t>
            </a:r>
          </a:p>
          <a:p>
            <a:pPr algn="r" rtl="1"/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fa-IR" sz="2800" dirty="0" smtClean="0">
                <a:cs typeface="B Lotus" pitchFamily="2" charset="-78"/>
              </a:rPr>
              <a:t>توانايي برقراري ارتباط با ديگران ،ايجاد انگيزه در افرادو درك شرايط و وضعيت آنها است از اين مهارت براي راضي نگه داشتنمديران بالا و انگيزه دادن به كاركنان  بهره مي گيرد</a:t>
            </a:r>
            <a:endParaRPr lang="fa-IR" sz="28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/>
            <a:endParaRPr lang="fa-IR" sz="2800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274320" y="363071"/>
            <a:ext cx="11247120" cy="5943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8457" y="738659"/>
            <a:ext cx="10946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282" y="268941"/>
            <a:ext cx="115510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388" y="2177157"/>
            <a:ext cx="11215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070" y="1169895"/>
            <a:ext cx="112955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مهارت های ادراکی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: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Traffic" pitchFamily="2" charset="-78"/>
              </a:rPr>
              <a:t> 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Traffic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توانايي هماهنگ كردن كليه فعاليتهاي سازمان بصورت يك  سيستم وبرقراریی روابط متقابل                           بین بخشها ، چگونگي تاثير هر تغيير در هرقسمت از كاركردهاي اين مهارت است . 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ar-S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مهارت تصمیم گیری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:</a:t>
            </a:r>
          </a:p>
          <a:p>
            <a:pPr algn="r" rtl="1"/>
            <a:endParaRPr lang="fa-IR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انتخاب يك راهكاراز بين راههاي گوناگون، قدرت تجزيه  وتحليل اطلاعات و اتخاذ تصميم مناسب از كاركرد  اين مهارت محسوب مي شود .</a:t>
            </a:r>
          </a:p>
          <a:p>
            <a:pPr algn="r" rtl="1"/>
            <a:r>
              <a:rPr lang="fa-I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Lotus" pitchFamily="2" charset="-78"/>
              </a:rPr>
              <a:t> فردی که در تصمیم گیری  قدرت بالایی دارد می تواند بسیار منطقی و خلاقانه از قدرت تفکر خود استفاده کند .  </a:t>
            </a:r>
          </a:p>
          <a:p>
            <a:pPr algn="r" rtl="1"/>
            <a:endParaRPr lang="en-US" sz="28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</a:t>
            </a:r>
            <a:r>
              <a:rPr lang="fa-IR" sz="2800" b="1" smtClean="0">
                <a:cs typeface="B Lotus" panose="00000400000000000000" pitchFamily="2" charset="-78"/>
              </a:rPr>
              <a:t>جلسه دوم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99</Words>
  <Application>Microsoft Office PowerPoint</Application>
  <PresentationFormat>Custom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گروه عمومی  آموزشکده قدسیه ساری    درس سرپرستی سازمان   جلسه دوم    مدرس: مهرانگیز خادملو </vt:lpstr>
      <vt:lpstr>Slide 2</vt:lpstr>
      <vt:lpstr>Slide 3</vt:lpstr>
      <vt:lpstr>  </vt:lpstr>
      <vt:lpstr>   </vt:lpstr>
      <vt:lpstr>پایان جلسه دوم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64</cp:revision>
  <dcterms:created xsi:type="dcterms:W3CDTF">2020-03-06T13:05:04Z</dcterms:created>
  <dcterms:modified xsi:type="dcterms:W3CDTF">2020-03-08T10:47:45Z</dcterms:modified>
</cp:coreProperties>
</file>